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8"/>
  </p:notesMasterIdLst>
  <p:sldIdLst>
    <p:sldId id="256" r:id="rId5"/>
    <p:sldId id="556" r:id="rId6"/>
    <p:sldId id="606" r:id="rId7"/>
    <p:sldId id="607" r:id="rId8"/>
    <p:sldId id="608" r:id="rId9"/>
    <p:sldId id="609" r:id="rId10"/>
    <p:sldId id="610" r:id="rId11"/>
    <p:sldId id="611" r:id="rId12"/>
    <p:sldId id="612" r:id="rId13"/>
    <p:sldId id="613" r:id="rId14"/>
    <p:sldId id="614" r:id="rId15"/>
    <p:sldId id="645" r:id="rId16"/>
    <p:sldId id="646" r:id="rId17"/>
    <p:sldId id="649" r:id="rId18"/>
    <p:sldId id="647" r:id="rId19"/>
    <p:sldId id="650" r:id="rId20"/>
    <p:sldId id="648" r:id="rId21"/>
    <p:sldId id="619" r:id="rId22"/>
    <p:sldId id="620" r:id="rId23"/>
    <p:sldId id="621" r:id="rId24"/>
    <p:sldId id="622" r:id="rId25"/>
    <p:sldId id="623" r:id="rId26"/>
    <p:sldId id="624" r:id="rId27"/>
    <p:sldId id="625" r:id="rId28"/>
    <p:sldId id="626" r:id="rId29"/>
    <p:sldId id="651" r:id="rId30"/>
    <p:sldId id="628" r:id="rId31"/>
    <p:sldId id="629" r:id="rId32"/>
    <p:sldId id="630" r:id="rId33"/>
    <p:sldId id="652" r:id="rId34"/>
    <p:sldId id="631" r:id="rId35"/>
    <p:sldId id="632" r:id="rId36"/>
    <p:sldId id="633" r:id="rId37"/>
    <p:sldId id="634" r:id="rId38"/>
    <p:sldId id="635" r:id="rId39"/>
    <p:sldId id="636" r:id="rId40"/>
    <p:sldId id="637" r:id="rId41"/>
    <p:sldId id="638" r:id="rId42"/>
    <p:sldId id="639" r:id="rId43"/>
    <p:sldId id="640" r:id="rId44"/>
    <p:sldId id="641" r:id="rId45"/>
    <p:sldId id="642" r:id="rId46"/>
    <p:sldId id="643" r:id="rId47"/>
    <p:sldId id="644" r:id="rId48"/>
    <p:sldId id="653" r:id="rId49"/>
    <p:sldId id="655" r:id="rId50"/>
    <p:sldId id="657" r:id="rId51"/>
    <p:sldId id="659" r:id="rId52"/>
    <p:sldId id="658" r:id="rId53"/>
    <p:sldId id="604" r:id="rId54"/>
    <p:sldId id="605" r:id="rId55"/>
    <p:sldId id="495" r:id="rId56"/>
    <p:sldId id="454"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45"/>
            <p14:sldId id="646"/>
            <p14:sldId id="649"/>
            <p14:sldId id="647"/>
            <p14:sldId id="650"/>
            <p14:sldId id="648"/>
            <p14:sldId id="619"/>
            <p14:sldId id="620"/>
            <p14:sldId id="621"/>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40"/>
            <p14:sldId id="641"/>
            <p14:sldId id="642"/>
            <p14:sldId id="643"/>
            <p14:sldId id="644"/>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64973" autoAdjust="0"/>
  </p:normalViewPr>
  <p:slideViewPr>
    <p:cSldViewPr snapToGrid="0">
      <p:cViewPr varScale="1">
        <p:scale>
          <a:sx n="81" d="100"/>
          <a:sy n="81" d="100"/>
        </p:scale>
        <p:origin x="1792"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commentAuthors" Target="commentAuthor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1/6/16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Presentation Objectives:</a:t>
            </a:r>
          </a:p>
          <a:p>
            <a:r>
              <a:rPr lang="en-US" dirty="0" smtClean="0"/>
              <a:t>This presentation provides a high-level overview of Azure </a:t>
            </a:r>
            <a:r>
              <a:rPr lang="en-US" dirty="0" err="1" smtClean="0"/>
              <a:t>IaaS</a:t>
            </a:r>
            <a:r>
              <a:rPr lang="en-US" dirty="0" smtClean="0"/>
              <a:t>. It covers essential concepts</a:t>
            </a:r>
            <a:r>
              <a:rPr lang="en-US" baseline="0" dirty="0" smtClean="0"/>
              <a:t> and tools for people who are new to Azure to get started. It covers both Virtual Machines and Virtual Networks. </a:t>
            </a:r>
          </a:p>
          <a:p>
            <a:endParaRPr lang="en-US" baseline="0" dirty="0" smtClean="0"/>
          </a:p>
          <a:p>
            <a:r>
              <a:rPr lang="en-US" b="1" baseline="0" dirty="0" smtClean="0"/>
              <a:t>Speaker Notes:</a:t>
            </a:r>
          </a:p>
          <a:p>
            <a:pPr marL="171450" indent="-171450">
              <a:buFont typeface="Arial" panose="020B0604020202020204" pitchFamily="34" charset="0"/>
              <a:buChar char="•"/>
            </a:pPr>
            <a:r>
              <a:rPr lang="en-US" baseline="0" dirty="0" smtClean="0"/>
              <a:t>It’s important for the speaker to reiterate the first segment, which should have been covered by the “Design Cloud Solutions” session earlier. </a:t>
            </a:r>
          </a:p>
          <a:p>
            <a:pPr marL="171450" indent="-171450">
              <a:buFont typeface="Arial" panose="020B0604020202020204" pitchFamily="34" charset="0"/>
              <a:buChar char="•"/>
            </a:pPr>
            <a:r>
              <a:rPr lang="en-US" baseline="0" dirty="0" smtClean="0"/>
              <a:t>Given there are lots of contents to be covered, the speaker should focus on only high-level concepts instead of drilling too much into details.</a:t>
            </a:r>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a:t>
            </a:r>
            <a:r>
              <a:rPr lang="en-US" b="1" baseline="0" dirty="0" smtClean="0"/>
              <a:t>VHD back down and run it locally or on another cloud </a:t>
            </a:r>
            <a:r>
              <a:rPr lang="en-US" b="1" baseline="0" dirty="0" smtClean="0"/>
              <a:t>provider</a:t>
            </a:r>
            <a:r>
              <a:rPr lang="en-US" baseline="0" dirty="0" smtClean="0"/>
              <a:t>.</a:t>
            </a:r>
          </a:p>
          <a:p>
            <a:r>
              <a:rPr lang="en-US" baseline="0" dirty="0" smtClean="0"/>
              <a:t>Great </a:t>
            </a:r>
            <a:r>
              <a:rPr lang="en-US" baseline="0" dirty="0" smtClean="0"/>
              <a:t>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a:t>
            </a:r>
            <a:endParaRPr lang="en-US" baseline="0" dirty="0" smtClean="0"/>
          </a:p>
          <a:p>
            <a:pPr defTabSz="924458">
              <a:defRPr/>
            </a:pPr>
            <a:r>
              <a:rPr lang="en-US" baseline="0" dirty="0" smtClean="0"/>
              <a:t>In </a:t>
            </a:r>
            <a:r>
              <a:rPr lang="en-US" baseline="0" dirty="0" smtClean="0"/>
              <a:t>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a:t>
            </a:r>
            <a:r>
              <a:rPr lang="en-NZ" b="1" dirty="0" smtClean="0"/>
              <a:t>upgrade domains </a:t>
            </a:r>
            <a:r>
              <a:rPr lang="en-NZ" b="0" dirty="0" smtClean="0"/>
              <a:t>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0" dirty="0" smtClean="0"/>
          </a:p>
          <a:p>
            <a:pPr defTabSz="721141">
              <a:lnSpc>
                <a:spcPct val="90000"/>
              </a:lnSpc>
              <a:spcAft>
                <a:spcPts val="263"/>
              </a:spcAft>
              <a:defRPr/>
            </a:pPr>
            <a:r>
              <a:rPr lang="en-NZ" b="0" dirty="0" smtClean="0"/>
              <a:t>Useful </a:t>
            </a:r>
            <a:r>
              <a:rPr lang="en-NZ" b="0" dirty="0" smtClean="0"/>
              <a:t>pre-reading </a:t>
            </a:r>
            <a:r>
              <a:rPr lang="en-NZ" b="0" dirty="0" smtClean="0"/>
              <a:t>here:</a:t>
            </a:r>
            <a:r>
              <a:rPr lang="en-NZ" b="0" baseline="0" dirty="0" smtClean="0"/>
              <a:t> </a:t>
            </a:r>
            <a:r>
              <a:rPr lang="en-NZ" b="0" dirty="0" smtClean="0"/>
              <a:t>http</a:t>
            </a:r>
            <a:r>
              <a:rPr lang="en-NZ" b="0" dirty="0" smtClean="0"/>
              <a:t>://blog.toddysm.com/2010/04/upgrade-domains-and-fault-domains-in-windows-azure.html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37</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With </a:t>
            </a:r>
            <a:r>
              <a:rPr lang="en-US" sz="1200" kern="1200" dirty="0" smtClean="0">
                <a:solidFill>
                  <a:schemeClr val="tx1"/>
                </a:solidFill>
                <a:effectLst/>
                <a:latin typeface="+mn-lt"/>
                <a:ea typeface="+mn-ea"/>
                <a:cs typeface="+mn-cs"/>
              </a:rPr>
              <a:t>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39</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a:t>
            </a:r>
            <a:r>
              <a:rPr lang="en-US" baseline="0" dirty="0" smtClean="0"/>
              <a:t>resources</a:t>
            </a:r>
            <a:r>
              <a:rPr lang="en-US" altLang="zh-CN" baseline="0" dirty="0" smtClean="0"/>
              <a:t> </a:t>
            </a:r>
            <a:r>
              <a:rPr lang="en-US" altLang="zh-CN" baseline="0" dirty="0" smtClean="0"/>
              <a:t>[Click]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Both</a:t>
            </a:r>
            <a:r>
              <a:rPr lang="en-US" baseline="0" dirty="0" smtClean="0"/>
              <a:t> </a:t>
            </a:r>
            <a:r>
              <a:rPr lang="en-US" baseline="0" dirty="0" smtClean="0"/>
              <a:t>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r>
              <a:rPr lang="en-US" baseline="0" dirty="0" smtClean="0"/>
              <a:t>.</a:t>
            </a:r>
          </a:p>
          <a:p>
            <a:pPr marL="171450" indent="-171450">
              <a:buFont typeface="Arial" panose="020B0604020202020204" pitchFamily="34" charset="0"/>
              <a:buChar char="•"/>
            </a:pPr>
            <a:r>
              <a:rPr lang="en-US" baseline="0" dirty="0" smtClean="0"/>
              <a:t>Show also azure-</a:t>
            </a:r>
            <a:r>
              <a:rPr lang="en-US" baseline="0" dirty="0" err="1" smtClean="0"/>
              <a:t>quickstart</a:t>
            </a:r>
            <a:r>
              <a:rPr lang="en-US" baseline="0" dirty="0" smtClean="0"/>
              <a:t>-templates from </a:t>
            </a:r>
            <a:r>
              <a:rPr lang="en-US" baseline="0" dirty="0" err="1" smtClean="0"/>
              <a:t>github</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First</a:t>
            </a:r>
            <a:r>
              <a:rPr lang="en-US" baseline="0" dirty="0" smtClean="0"/>
              <a:t> </a:t>
            </a:r>
            <a:r>
              <a:rPr lang="en-US" baseline="0" dirty="0" smtClean="0"/>
              <a:t>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r>
              <a:rPr lang="en-US" altLang="zh-CN" baseline="0" dirty="0" smtClean="0"/>
              <a:t>.</a:t>
            </a:r>
          </a:p>
          <a:p>
            <a:pPr marL="228600" indent="-228600">
              <a:buFont typeface="+mj-lt"/>
              <a:buAutoNum type="arabicPeriod"/>
            </a:pPr>
            <a:r>
              <a:rPr lang="en-US" altLang="zh-CN" baseline="0" dirty="0" smtClean="0"/>
              <a:t>Show also VM Depot</a:t>
            </a:r>
            <a:endParaRPr lang="en-US" altLang="zh-CN" baseline="0"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jpg"/><Relationship Id="rId8" Type="http://schemas.openxmlformats.org/officeDocument/2006/relationships/image" Target="../media/image53.png"/><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8.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notesSlide" Target="../notesSlides/notesSlide21.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slideLayout" Target="../slideLayouts/slideLayout28.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33.xml.rels><?xml version="1.0" encoding="UTF-8" standalone="yes"?>
<Relationships xmlns="http://schemas.openxmlformats.org/package/2006/relationships"><Relationship Id="rId11" Type="http://schemas.openxmlformats.org/officeDocument/2006/relationships/tags" Target="../tags/tag30.xml"/><Relationship Id="rId12" Type="http://schemas.openxmlformats.org/officeDocument/2006/relationships/tags" Target="../tags/tag31.xml"/><Relationship Id="rId13" Type="http://schemas.openxmlformats.org/officeDocument/2006/relationships/tags" Target="../tags/tag32.xml"/><Relationship Id="rId14" Type="http://schemas.openxmlformats.org/officeDocument/2006/relationships/tags" Target="../tags/tag33.xml"/><Relationship Id="rId15" Type="http://schemas.openxmlformats.org/officeDocument/2006/relationships/slideLayout" Target="../slideLayouts/slideLayout28.xml"/><Relationship Id="rId16" Type="http://schemas.openxmlformats.org/officeDocument/2006/relationships/notesSlide" Target="../notesSlides/notesSlide22.xml"/><Relationship Id="rId1" Type="http://schemas.openxmlformats.org/officeDocument/2006/relationships/tags" Target="../tags/tag20.xml"/><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tags" Target="../tags/tag26.xml"/><Relationship Id="rId8" Type="http://schemas.openxmlformats.org/officeDocument/2006/relationships/tags" Target="../tags/tag27.xml"/><Relationship Id="rId9" Type="http://schemas.openxmlformats.org/officeDocument/2006/relationships/tags" Target="../tags/tag28.xml"/><Relationship Id="rId10" Type="http://schemas.openxmlformats.org/officeDocument/2006/relationships/tags" Target="../tags/tag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notesSlide" Target="../notesSlides/notesSlide25.xml"/><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tags" Target="../tags/tag34.xml"/><Relationship Id="rId2" Type="http://schemas.openxmlformats.org/officeDocument/2006/relationships/tags" Target="../tags/tag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21.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1" Type="http://schemas.openxmlformats.org/officeDocument/2006/relationships/image" Target="../media/image18.emf"/><Relationship Id="rId12" Type="http://schemas.openxmlformats.org/officeDocument/2006/relationships/image" Target="../media/image19.emf"/><Relationship Id="rId13" Type="http://schemas.openxmlformats.org/officeDocument/2006/relationships/image" Target="../media/image20.emf"/><Relationship Id="rId14" Type="http://schemas.openxmlformats.org/officeDocument/2006/relationships/image" Target="../media/image21.emf"/><Relationship Id="rId15" Type="http://schemas.openxmlformats.org/officeDocument/2006/relationships/image" Target="../media/image22.emf"/><Relationship Id="rId16" Type="http://schemas.openxmlformats.org/officeDocument/2006/relationships/image" Target="../media/image23.emf"/><Relationship Id="rId17" Type="http://schemas.openxmlformats.org/officeDocument/2006/relationships/image" Target="../media/image24.emf"/><Relationship Id="rId18" Type="http://schemas.openxmlformats.org/officeDocument/2006/relationships/image" Target="../media/image25.em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0" Type="http://schemas.openxmlformats.org/officeDocument/2006/relationships/image" Target="../media/image1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 xmlns:a16="http://schemas.microsoft.com/office/drawing/2014/main"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 xmlns:a16="http://schemas.microsoft.com/office/drawing/2014/main"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 xmlns:a16="http://schemas.microsoft.com/office/drawing/2014/main"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 xmlns:a16="http://schemas.microsoft.com/office/drawing/2014/main"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 xmlns:a16="http://schemas.microsoft.com/office/drawing/2014/main"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 xmlns:a16="http://schemas.microsoft.com/office/drawing/2014/main"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 xmlns:a16="http://schemas.microsoft.com/office/drawing/2014/main"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 xmlns:a16="http://schemas.microsoft.com/office/drawing/2014/main"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 xmlns:a16="http://schemas.microsoft.com/office/drawing/2014/main"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 xmlns:a16="http://schemas.microsoft.com/office/drawing/2014/main"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 xmlns:a16="http://schemas.microsoft.com/office/drawing/2014/main"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 xmlns:a16="http://schemas.microsoft.com/office/drawing/2014/main"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 xmlns:a16="http://schemas.microsoft.com/office/drawing/2014/main"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 xmlns:a16="http://schemas.microsoft.com/office/drawing/2014/main"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 xmlns:a16="http://schemas.microsoft.com/office/drawing/2014/main"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 xmlns:a16="http://schemas.microsoft.com/office/drawing/2014/main"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 xmlns:a16="http://schemas.microsoft.com/office/drawing/2014/main"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 xmlns:a16="http://schemas.microsoft.com/office/drawing/2014/main"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 xmlns:a16="http://schemas.microsoft.com/office/drawing/2014/main"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223</TotalTime>
  <Words>4559</Words>
  <Application>Microsoft Macintosh PowerPoint</Application>
  <PresentationFormat>Widescreen</PresentationFormat>
  <Paragraphs>819</Paragraphs>
  <Slides>53</Slides>
  <Notes>32</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Calibri</vt:lpstr>
      <vt:lpstr>Courier New</vt:lpstr>
      <vt:lpstr>Segoe Light</vt:lpstr>
      <vt:lpstr>Segoe Pro Display Light</vt:lpstr>
      <vt:lpstr>Segoe Pro Display Semibold</vt:lpstr>
      <vt:lpstr>Segoe UI</vt:lpstr>
      <vt:lpstr>Segoe UI Light</vt:lpstr>
      <vt:lpstr>Segoe UI Semibold</vt:lpstr>
      <vt:lpstr>Wingdings</vt:lpstr>
      <vt:lpstr>宋体</vt:lpstr>
      <vt:lpstr>Arial</vt:lpstr>
      <vt:lpstr>1_Azure Event</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Demo: Add an extension to a VM instance</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Sebastian Pederiva</cp:lastModifiedBy>
  <cp:revision>28</cp:revision>
  <cp:lastPrinted>2014-03-26T17:46:13Z</cp:lastPrinted>
  <dcterms:created xsi:type="dcterms:W3CDTF">2015-04-27T14:53:15Z</dcterms:created>
  <dcterms:modified xsi:type="dcterms:W3CDTF">2016-01-06T14:31:55Z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